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3"/>
  </p:handoutMasterIdLst>
  <p:sldIdLst>
    <p:sldId id="256" r:id="rId2"/>
    <p:sldId id="276" r:id="rId3"/>
    <p:sldId id="257" r:id="rId4"/>
    <p:sldId id="258" r:id="rId5"/>
    <p:sldId id="264" r:id="rId6"/>
    <p:sldId id="277" r:id="rId7"/>
    <p:sldId id="262" r:id="rId8"/>
    <p:sldId id="266" r:id="rId9"/>
    <p:sldId id="267" r:id="rId10"/>
    <p:sldId id="268" r:id="rId11"/>
    <p:sldId id="269" r:id="rId12"/>
    <p:sldId id="270" r:id="rId13"/>
    <p:sldId id="261" r:id="rId14"/>
    <p:sldId id="260" r:id="rId15"/>
    <p:sldId id="271" r:id="rId16"/>
    <p:sldId id="272" r:id="rId17"/>
    <p:sldId id="273" r:id="rId18"/>
    <p:sldId id="274" r:id="rId19"/>
    <p:sldId id="278" r:id="rId20"/>
    <p:sldId id="279" r:id="rId21"/>
    <p:sldId id="275" r:id="rId22"/>
  </p:sldIdLst>
  <p:sldSz cx="9144000" cy="6858000" type="screen4x3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20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20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F6B1F-441B-4407-978F-E6B2242BB814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7193"/>
            <a:ext cx="3013763" cy="4620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777193"/>
            <a:ext cx="3013763" cy="46204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B11C0-8C53-41B0-BC80-4C84CDC457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2484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2AEBA05-A3F9-4B9B-B218-2E69D5D36E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79720149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E75045-D829-498C-83C5-6CFDC2A2679B}" type="datetimeFigureOut">
              <a:rPr lang="en-US" smtClean="0"/>
              <a:pPr/>
              <a:t>08-19-2015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63FF20-7083-4A07-AEB9-73B5E388CA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sskolfield@orthoassociates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Concussions:</a:t>
            </a:r>
            <a:br>
              <a:rPr lang="en-US" dirty="0" smtClean="0"/>
            </a:br>
            <a:r>
              <a:rPr lang="en-US" dirty="0" smtClean="0"/>
              <a:t>Recognition, Assessment, Management, &amp; Return to Play Guidelines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dirty="0" smtClean="0"/>
              <a:t>		</a:t>
            </a:r>
          </a:p>
          <a:p>
            <a:pPr algn="ctr"/>
            <a:r>
              <a:rPr lang="en-US" dirty="0" smtClean="0"/>
              <a:t>  </a:t>
            </a:r>
          </a:p>
          <a:p>
            <a:pPr algn="ctr"/>
            <a:r>
              <a:rPr lang="en-US" dirty="0" smtClean="0"/>
              <a:t>Stan Skolfield, ATC, CSCS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102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Secondary Assessment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i="1" u="sng" dirty="0"/>
              <a:t>Assess mental orientation and memory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What is your name?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How old are you?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Where are you?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What game are you playing?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What is the score?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What month is it?</a:t>
            </a:r>
          </a:p>
          <a:p>
            <a:pPr>
              <a:lnSpc>
                <a:spcPct val="80000"/>
              </a:lnSpc>
            </a:pPr>
            <a:r>
              <a:rPr lang="en-US" altLang="en-US" sz="2800" dirty="0"/>
              <a:t>Who is president</a:t>
            </a:r>
            <a:r>
              <a:rPr lang="en-US" altLang="en-US" sz="2800" dirty="0" smtClean="0"/>
              <a:t>?</a:t>
            </a:r>
          </a:p>
          <a:p>
            <a:pPr>
              <a:lnSpc>
                <a:spcPct val="80000"/>
              </a:lnSpc>
            </a:pPr>
            <a:r>
              <a:rPr lang="en-US" altLang="en-US" sz="2800" dirty="0" smtClean="0"/>
              <a:t>Ask to remember a series of numbers</a:t>
            </a:r>
            <a:endParaRPr lang="en-US" altLang="en-US" sz="2800" dirty="0"/>
          </a:p>
          <a:p>
            <a:pPr>
              <a:lnSpc>
                <a:spcPct val="80000"/>
              </a:lnSpc>
            </a:pPr>
            <a:r>
              <a:rPr lang="en-US" altLang="en-US" sz="2800" i="1" dirty="0"/>
              <a:t>After 5-10 minutes, ask the same questions again</a:t>
            </a:r>
          </a:p>
        </p:txBody>
      </p:sp>
    </p:spTree>
    <p:extLst>
      <p:ext uri="{BB962C8B-B14F-4D97-AF65-F5344CB8AC3E}">
        <p14:creationId xmlns:p14="http://schemas.microsoft.com/office/powerpoint/2010/main" xmlns="" val="2697264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Secondary Assessment cont…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i="1" u="sng" dirty="0"/>
              <a:t>Test for “Eye signs”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Dilated and/or irregular pupils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Blurred vision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Inability for eyes to accommodate rapidly to light variance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Inability for eyes to track </a:t>
            </a:r>
            <a:r>
              <a:rPr lang="en-US" altLang="en-US" sz="2800" dirty="0" smtClean="0"/>
              <a:t>smoothly</a:t>
            </a:r>
            <a:endParaRPr lang="en-US" altLang="en-US" sz="2800" dirty="0"/>
          </a:p>
        </p:txBody>
      </p:sp>
      <p:pic>
        <p:nvPicPr>
          <p:cNvPr id="12292" name="Picture 4" descr="normal-pupil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762500" y="2338388"/>
            <a:ext cx="3810000" cy="3048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2668439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Secondary Assessment cont…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i="1" u="sng" dirty="0"/>
              <a:t>Balance Testing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Stand with eyes closed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Stand on one foot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Stand on one foot with eyes closed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Finger-to-Nose test</a:t>
            </a:r>
          </a:p>
          <a:p>
            <a:pPr>
              <a:lnSpc>
                <a:spcPct val="90000"/>
              </a:lnSpc>
            </a:pPr>
            <a:r>
              <a:rPr lang="en-US" altLang="en-US" sz="2800" i="1" u="sng" dirty="0"/>
              <a:t>Babinski Test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Reflex tested by running a pointed object along the bottom of the foot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/>
              <a:t>Normal response is toe flexion</a:t>
            </a:r>
          </a:p>
        </p:txBody>
      </p:sp>
    </p:spTree>
    <p:extLst>
      <p:ext uri="{BB962C8B-B14F-4D97-AF65-F5344CB8AC3E}">
        <p14:creationId xmlns:p14="http://schemas.microsoft.com/office/powerpoint/2010/main" xmlns="" val="501316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7775"/>
            <a:ext cx="26670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600" b="1" dirty="0" smtClean="0"/>
              <a:t>       Grade I</a:t>
            </a:r>
          </a:p>
          <a:p>
            <a:endParaRPr lang="en-US" dirty="0" smtClean="0"/>
          </a:p>
          <a:p>
            <a:r>
              <a:rPr lang="en-US" dirty="0" smtClean="0"/>
              <a:t>No loss of Consciousness</a:t>
            </a:r>
          </a:p>
          <a:p>
            <a:r>
              <a:rPr lang="en-US" dirty="0" smtClean="0"/>
              <a:t>Symptoms resolve &gt;15 minutes</a:t>
            </a:r>
          </a:p>
          <a:p>
            <a:r>
              <a:rPr lang="en-US" dirty="0" smtClean="0"/>
              <a:t>Remove from activity and assess every 5 minutes.</a:t>
            </a:r>
          </a:p>
          <a:p>
            <a:pPr lvl="1"/>
            <a:r>
              <a:rPr lang="en-US" b="1" i="1" dirty="0" smtClean="0"/>
              <a:t>(Take the helmet)</a:t>
            </a:r>
          </a:p>
          <a:p>
            <a:r>
              <a:rPr lang="en-US" dirty="0" smtClean="0"/>
              <a:t>With post concussion symptoms, disqualify from further activity.</a:t>
            </a:r>
          </a:p>
          <a:p>
            <a:r>
              <a:rPr lang="en-US" dirty="0" smtClean="0"/>
              <a:t>Symptom free after 15 minutes, athlete may return to activity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Concussion Grades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124200" y="1547867"/>
            <a:ext cx="26670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            </a:t>
            </a:r>
            <a:r>
              <a:rPr lang="en-US" sz="2000" b="1" dirty="0" smtClean="0"/>
              <a:t>Grade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Transient confusion but no loss of consciousness.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Symptoms last &lt;15 minutes.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May include more severe symptoms such as memory loss, balance issues, nausea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Disqualify from activity and see physician as soon as possible.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6172200" y="1547868"/>
            <a:ext cx="259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 </a:t>
            </a:r>
            <a:r>
              <a:rPr lang="en-US" b="1" dirty="0" smtClean="0"/>
              <a:t>Grade 3</a:t>
            </a:r>
          </a:p>
          <a:p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Loss of consciousness.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Potential spinal cord issues.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Convulsions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Collapse of the cardiorespiratory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Activate EMS immediately.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126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Do not give athlete medication for a headache</a:t>
            </a:r>
          </a:p>
          <a:p>
            <a:r>
              <a:rPr lang="en-US" dirty="0" smtClean="0"/>
              <a:t>Clearance for return to play should be handled by a medical professional, preferably a </a:t>
            </a:r>
            <a:r>
              <a:rPr lang="en-US" b="1" u="sng" dirty="0" smtClean="0">
                <a:solidFill>
                  <a:srgbClr val="FF0000"/>
                </a:solidFill>
              </a:rPr>
              <a:t>sports medicine physician*.</a:t>
            </a:r>
          </a:p>
          <a:p>
            <a:pPr lvl="1"/>
            <a:r>
              <a:rPr lang="en-US" dirty="0"/>
              <a:t>On-field assessment of athlete.</a:t>
            </a:r>
          </a:p>
          <a:p>
            <a:pPr lvl="1"/>
            <a:r>
              <a:rPr lang="en-US" dirty="0"/>
              <a:t>Contact parents as soon as possible.</a:t>
            </a:r>
          </a:p>
          <a:p>
            <a:pPr lvl="1"/>
            <a:r>
              <a:rPr lang="en-US" dirty="0"/>
              <a:t>Contact referred physician of incoming athlete.</a:t>
            </a:r>
          </a:p>
          <a:p>
            <a:pPr lvl="1"/>
            <a:r>
              <a:rPr lang="en-US" dirty="0" smtClean="0"/>
              <a:t>Follow up with athlete upon return to school.</a:t>
            </a:r>
          </a:p>
          <a:p>
            <a:pPr lvl="1"/>
            <a:r>
              <a:rPr lang="en-US" dirty="0" smtClean="0"/>
              <a:t>Post-concussion Impact testing.</a:t>
            </a:r>
          </a:p>
          <a:p>
            <a:pPr lvl="1"/>
            <a:r>
              <a:rPr lang="en-US" dirty="0" smtClean="0"/>
              <a:t>Athlete can return to play once physician clears them, they are symptom free, and </a:t>
            </a:r>
            <a:r>
              <a:rPr lang="en-US" dirty="0" err="1" smtClean="0"/>
              <a:t>ImPACT</a:t>
            </a:r>
            <a:r>
              <a:rPr lang="en-US" dirty="0" smtClean="0"/>
              <a:t> scores are back to baseline.</a:t>
            </a:r>
          </a:p>
          <a:p>
            <a:r>
              <a:rPr lang="en-US" dirty="0" smtClean="0"/>
              <a:t>Grade 1:</a:t>
            </a:r>
          </a:p>
          <a:p>
            <a:pPr lvl="1"/>
            <a:r>
              <a:rPr lang="en-US" dirty="0" smtClean="0"/>
              <a:t>Athletes can return to play if symptoms resolve &lt;15 minutes after impact.</a:t>
            </a:r>
          </a:p>
          <a:p>
            <a:r>
              <a:rPr lang="en-US" dirty="0" smtClean="0"/>
              <a:t>Grade 2:</a:t>
            </a:r>
          </a:p>
          <a:p>
            <a:pPr lvl="1"/>
            <a:r>
              <a:rPr lang="en-US" dirty="0" smtClean="0"/>
              <a:t>Athlete can only return to play after being evaluated by a team physician.</a:t>
            </a:r>
          </a:p>
          <a:p>
            <a:r>
              <a:rPr lang="en-US" dirty="0" smtClean="0"/>
              <a:t>Grade 3:</a:t>
            </a:r>
          </a:p>
          <a:p>
            <a:pPr lvl="1"/>
            <a:r>
              <a:rPr lang="en-US" dirty="0" smtClean="0"/>
              <a:t>Call EMS immediately upon recognition of any Grade 3 Symptoms. </a:t>
            </a:r>
          </a:p>
          <a:p>
            <a:pPr lvl="1"/>
            <a:r>
              <a:rPr lang="en-US" dirty="0" smtClean="0"/>
              <a:t>Return to play protocol is to be determined by physician.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9942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Criteria to Return to Play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Normal neurological function</a:t>
            </a:r>
          </a:p>
          <a:p>
            <a:r>
              <a:rPr lang="en-US" altLang="en-US" dirty="0"/>
              <a:t>Normal vasomotor </a:t>
            </a:r>
            <a:r>
              <a:rPr lang="en-US" altLang="en-US" dirty="0" smtClean="0"/>
              <a:t>functions (BP, pulse)</a:t>
            </a:r>
            <a:endParaRPr lang="en-US" altLang="en-US" dirty="0"/>
          </a:p>
          <a:p>
            <a:r>
              <a:rPr lang="en-US" altLang="en-US" dirty="0"/>
              <a:t>Normal balance</a:t>
            </a:r>
          </a:p>
          <a:p>
            <a:r>
              <a:rPr lang="en-US" altLang="en-US" dirty="0"/>
              <a:t>Free of headaches</a:t>
            </a:r>
          </a:p>
          <a:p>
            <a:r>
              <a:rPr lang="en-US" altLang="en-US" dirty="0"/>
              <a:t>Free of lightheadedness</a:t>
            </a:r>
          </a:p>
          <a:p>
            <a:r>
              <a:rPr lang="en-US" altLang="en-US" dirty="0"/>
              <a:t>Free of dizziness </a:t>
            </a:r>
          </a:p>
          <a:p>
            <a:r>
              <a:rPr lang="en-US" altLang="en-US" dirty="0"/>
              <a:t>Free of </a:t>
            </a:r>
            <a:r>
              <a:rPr lang="en-US" altLang="en-US" dirty="0" smtClean="0"/>
              <a:t>seizures</a:t>
            </a:r>
          </a:p>
          <a:p>
            <a:r>
              <a:rPr lang="en-US" altLang="en-US" dirty="0"/>
              <a:t>F</a:t>
            </a:r>
            <a:r>
              <a:rPr lang="en-US" altLang="en-US" dirty="0" smtClean="0"/>
              <a:t>unctional test (jog, run, jump up and down, cut, spin)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447688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>Criteria to Return to Play: </a:t>
            </a:r>
            <a:br>
              <a:rPr lang="en-US" altLang="en-US" sz="4000"/>
            </a:br>
            <a:r>
              <a:rPr lang="en-US" altLang="en-US" sz="4000"/>
              <a:t>Mild Concussion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First Concussion</a:t>
            </a:r>
          </a:p>
          <a:p>
            <a:pPr lvl="1"/>
            <a:r>
              <a:rPr lang="en-US" altLang="en-US"/>
              <a:t>Return to play if asymptomatic</a:t>
            </a:r>
          </a:p>
          <a:p>
            <a:r>
              <a:rPr lang="en-US" altLang="en-US"/>
              <a:t>Second Concussion</a:t>
            </a:r>
          </a:p>
          <a:p>
            <a:pPr lvl="1"/>
            <a:r>
              <a:rPr lang="en-US" altLang="en-US"/>
              <a:t>Must be asymptomatic for 1 week</a:t>
            </a:r>
          </a:p>
          <a:p>
            <a:r>
              <a:rPr lang="en-US" altLang="en-US"/>
              <a:t>Third Concussion</a:t>
            </a:r>
          </a:p>
          <a:p>
            <a:pPr lvl="1"/>
            <a:r>
              <a:rPr lang="en-US" altLang="en-US"/>
              <a:t>Terminate season</a:t>
            </a:r>
          </a:p>
          <a:p>
            <a:pPr lvl="1"/>
            <a:r>
              <a:rPr lang="en-US" altLang="en-US"/>
              <a:t>May play next year if asymptomatic</a:t>
            </a:r>
          </a:p>
        </p:txBody>
      </p:sp>
    </p:spTree>
    <p:extLst>
      <p:ext uri="{BB962C8B-B14F-4D97-AF65-F5344CB8AC3E}">
        <p14:creationId xmlns:p14="http://schemas.microsoft.com/office/powerpoint/2010/main" xmlns="" val="3410280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>Criteria to Return to Play: </a:t>
            </a:r>
            <a:br>
              <a:rPr lang="en-US" altLang="en-US" sz="4000"/>
            </a:br>
            <a:r>
              <a:rPr lang="en-US" altLang="en-US" sz="4000"/>
              <a:t>Moderate Concussion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First Concussion</a:t>
            </a:r>
          </a:p>
          <a:p>
            <a:pPr lvl="1"/>
            <a:r>
              <a:rPr lang="en-US" altLang="en-US" dirty="0"/>
              <a:t>Must be asymptomatic for 1 week</a:t>
            </a:r>
          </a:p>
          <a:p>
            <a:r>
              <a:rPr lang="en-US" altLang="en-US" dirty="0"/>
              <a:t>Second Concussion</a:t>
            </a:r>
          </a:p>
          <a:p>
            <a:pPr lvl="1"/>
            <a:r>
              <a:rPr lang="en-US" altLang="en-US" dirty="0"/>
              <a:t>Must be asymptomatic for 1 month</a:t>
            </a:r>
          </a:p>
          <a:p>
            <a:r>
              <a:rPr lang="en-US" altLang="en-US" dirty="0"/>
              <a:t>Third Concussion</a:t>
            </a:r>
          </a:p>
          <a:p>
            <a:pPr lvl="1"/>
            <a:r>
              <a:rPr lang="en-US" altLang="en-US" dirty="0"/>
              <a:t>Terminate season</a:t>
            </a:r>
          </a:p>
          <a:p>
            <a:pPr lvl="1"/>
            <a:r>
              <a:rPr lang="en-US" altLang="en-US" dirty="0"/>
              <a:t>May play next year if asymptomatic</a:t>
            </a:r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722984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/>
              <a:t>Criteria to Return to Play: </a:t>
            </a:r>
            <a:br>
              <a:rPr lang="en-US" altLang="en-US" sz="4000"/>
            </a:br>
            <a:r>
              <a:rPr lang="en-US" altLang="en-US" sz="4000"/>
              <a:t>Severe Concussion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First Concussion</a:t>
            </a:r>
          </a:p>
          <a:p>
            <a:pPr lvl="1"/>
            <a:r>
              <a:rPr lang="en-US" altLang="en-US" dirty="0"/>
              <a:t>Must be asymptomatic for 1 month</a:t>
            </a:r>
          </a:p>
          <a:p>
            <a:r>
              <a:rPr lang="en-US" altLang="en-US" dirty="0" smtClean="0"/>
              <a:t>Second </a:t>
            </a:r>
            <a:r>
              <a:rPr lang="en-US" altLang="en-US" dirty="0"/>
              <a:t>Concussion</a:t>
            </a:r>
          </a:p>
          <a:p>
            <a:pPr lvl="1"/>
            <a:r>
              <a:rPr lang="en-US" altLang="en-US" dirty="0"/>
              <a:t>Terminate season</a:t>
            </a:r>
          </a:p>
          <a:p>
            <a:pPr lvl="1"/>
            <a:r>
              <a:rPr lang="en-US" altLang="en-US" dirty="0"/>
              <a:t>May play next year if asymptomatic</a:t>
            </a:r>
          </a:p>
          <a:p>
            <a:pPr lvl="1"/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84803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Concussion Management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67906" y="1143001"/>
            <a:ext cx="8229600" cy="198119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EF2B2D"/>
                </a:solidFill>
              </a:rPr>
              <a:t>Progression of Return to Play</a:t>
            </a:r>
          </a:p>
          <a:p>
            <a:pPr>
              <a:buFont typeface="Arial" charset="0"/>
              <a:buNone/>
            </a:pPr>
            <a:endParaRPr lang="en-US" sz="1050" dirty="0" smtClean="0"/>
          </a:p>
          <a:p>
            <a:pPr>
              <a:buClr>
                <a:srgbClr val="2D008E"/>
              </a:buClr>
              <a:buFont typeface="Arial" pitchFamily="34" charset="0"/>
              <a:buChar char="•"/>
            </a:pPr>
            <a:r>
              <a:rPr lang="en-US" dirty="0"/>
              <a:t>Progression should be gradual, and that the time spent at each stage should be individualized (from Vienna Guidelines </a:t>
            </a:r>
            <a:r>
              <a:rPr lang="fr-FR" dirty="0"/>
              <a:t>’</a:t>
            </a:r>
            <a:r>
              <a:rPr lang="en-US" dirty="0"/>
              <a:t>01, Zurich ‘09</a:t>
            </a:r>
            <a:r>
              <a:rPr lang="en-US" sz="1600" dirty="0"/>
              <a:t>)</a:t>
            </a:r>
          </a:p>
          <a:p>
            <a:pPr>
              <a:buClr>
                <a:srgbClr val="2D008E"/>
              </a:buClr>
              <a:buFont typeface="Arial" pitchFamily="34" charset="0"/>
              <a:buChar char="•"/>
            </a:pPr>
            <a:endParaRPr lang="en-US" sz="1800" dirty="0" smtClean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200400"/>
            <a:ext cx="5405747" cy="251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20849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Tm="30000"/>
    </mc:Choice>
    <mc:Fallback>
      <p:transition spd="slow" advTm="3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Athletic Trainer/Strength Coach with 20 years experience</a:t>
            </a:r>
          </a:p>
          <a:p>
            <a:pPr lvl="1"/>
            <a:r>
              <a:rPr lang="en-US" dirty="0" smtClean="0"/>
              <a:t>USM, Boston Red Sox, various high schools</a:t>
            </a:r>
          </a:p>
          <a:p>
            <a:pPr lvl="1"/>
            <a:r>
              <a:rPr lang="en-US" dirty="0" smtClean="0"/>
              <a:t>Covered almost every sport</a:t>
            </a:r>
          </a:p>
          <a:p>
            <a:pPr lvl="1"/>
            <a:r>
              <a:rPr lang="en-US" dirty="0" smtClean="0"/>
              <a:t>Coordinated medical coverage for all MMA events in Maine </a:t>
            </a:r>
          </a:p>
          <a:p>
            <a:pPr lvl="2"/>
            <a:r>
              <a:rPr lang="en-US" dirty="0" smtClean="0"/>
              <a:t>Travis </a:t>
            </a:r>
            <a:r>
              <a:rPr lang="en-US" dirty="0" err="1" smtClean="0"/>
              <a:t>Wuiff</a:t>
            </a:r>
            <a:endParaRPr lang="en-US" dirty="0" smtClean="0"/>
          </a:p>
          <a:p>
            <a:r>
              <a:rPr lang="en-US" dirty="0" smtClean="0"/>
              <a:t>Currently the OA Performance Center/Parisi Speed School Manager</a:t>
            </a:r>
          </a:p>
          <a:p>
            <a:r>
              <a:rPr lang="en-US" dirty="0" smtClean="0"/>
              <a:t>Gorham resident and son plays football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390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Athlete may need to stay home from school</a:t>
            </a:r>
          </a:p>
          <a:p>
            <a:pPr lvl="1"/>
            <a:r>
              <a:rPr lang="en-US" dirty="0" smtClean="0"/>
              <a:t>No TV, texting, electronic games, reading, loud music</a:t>
            </a:r>
          </a:p>
          <a:p>
            <a:pPr lvl="1"/>
            <a:r>
              <a:rPr lang="en-US" dirty="0" smtClean="0"/>
              <a:t>The brain needs rest!  Could worsen symptoms</a:t>
            </a:r>
          </a:p>
          <a:p>
            <a:r>
              <a:rPr lang="en-US" dirty="0" smtClean="0"/>
              <a:t>Notify teachers-school work may need to be modified</a:t>
            </a:r>
          </a:p>
          <a:p>
            <a:pPr lvl="1"/>
            <a:r>
              <a:rPr lang="en-US" dirty="0" smtClean="0"/>
              <a:t>Monitor symptoms;  headache, inability to concentrate, dizziness</a:t>
            </a:r>
          </a:p>
          <a:p>
            <a:pPr lvl="1"/>
            <a:r>
              <a:rPr lang="en-US" dirty="0" smtClean="0"/>
              <a:t>Prioritize assignments-gradually increase workload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Home/School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7231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</a:p>
          <a:p>
            <a:pPr algn="ctr"/>
            <a:r>
              <a:rPr lang="en-US" dirty="0" smtClean="0">
                <a:hlinkClick r:id="rId2"/>
              </a:rPr>
              <a:t>sskolfield@orthoassociates.com</a:t>
            </a:r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2152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86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A Concussion is a traumatic brain injury that alters the way the brain functions. Even the slightest shaking or jarring can potentially cause a disruption to the neurological function of the brain.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Concussion?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9600" y="1676400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5017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Loss of Consciousness</a:t>
            </a:r>
          </a:p>
          <a:p>
            <a:r>
              <a:rPr lang="en-US" dirty="0" smtClean="0"/>
              <a:t>Headache</a:t>
            </a:r>
          </a:p>
          <a:p>
            <a:r>
              <a:rPr lang="en-US" dirty="0" smtClean="0"/>
              <a:t>Confusion</a:t>
            </a:r>
          </a:p>
          <a:p>
            <a:r>
              <a:rPr lang="en-US" dirty="0" smtClean="0"/>
              <a:t>Dizziness</a:t>
            </a:r>
          </a:p>
          <a:p>
            <a:r>
              <a:rPr lang="en-US" dirty="0" smtClean="0"/>
              <a:t>Sensitivity to Light or Sound</a:t>
            </a:r>
          </a:p>
          <a:p>
            <a:r>
              <a:rPr lang="en-US" dirty="0" smtClean="0"/>
              <a:t>Irritability</a:t>
            </a:r>
          </a:p>
          <a:p>
            <a:r>
              <a:rPr lang="en-US" dirty="0" smtClean="0"/>
              <a:t>Memory Loss</a:t>
            </a:r>
          </a:p>
          <a:p>
            <a:r>
              <a:rPr lang="en-US" dirty="0" smtClean="0"/>
              <a:t>Nausea</a:t>
            </a:r>
          </a:p>
          <a:p>
            <a:r>
              <a:rPr lang="en-US" dirty="0" smtClean="0"/>
              <a:t>Tinnitus (Ringing In The Ears)</a:t>
            </a:r>
          </a:p>
          <a:p>
            <a:r>
              <a:rPr lang="en-US" dirty="0" smtClean="0"/>
              <a:t>Pupillary Changes </a:t>
            </a:r>
            <a:r>
              <a:rPr lang="en-US" sz="2100" dirty="0" smtClean="0"/>
              <a:t>(dilated, unequal</a:t>
            </a:r>
            <a:r>
              <a:rPr lang="en-US" dirty="0" smtClean="0"/>
              <a:t>)</a:t>
            </a:r>
          </a:p>
          <a:p>
            <a:r>
              <a:rPr lang="en-US" dirty="0" smtClean="0"/>
              <a:t>Loss of Coordination or Balance</a:t>
            </a:r>
          </a:p>
          <a:p>
            <a:r>
              <a:rPr lang="en-US" dirty="0" smtClean="0"/>
              <a:t>Feeling Sluggish</a:t>
            </a:r>
          </a:p>
          <a:p>
            <a:r>
              <a:rPr lang="en-US" dirty="0" smtClean="0"/>
              <a:t>Slower Reaction Time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Signs and Symptoms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1200" y="1524000"/>
            <a:ext cx="298132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0000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Signs and Symptoms </a:t>
            </a:r>
            <a:r>
              <a:rPr lang="en-US" altLang="en-US" dirty="0" err="1"/>
              <a:t>cont</a:t>
            </a:r>
            <a:r>
              <a:rPr lang="en-US" altLang="en-US" dirty="0"/>
              <a:t>…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Unusual lumps or depressions on the head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Blood or other fluids in the ears or nose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Profuse bleeding from the head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Seizures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Impaired breathing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Impaired vision</a:t>
            </a:r>
          </a:p>
        </p:txBody>
      </p:sp>
      <p:pic>
        <p:nvPicPr>
          <p:cNvPr id="6148" name="Picture 4" descr="indications-of-head-injury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762500" y="2338388"/>
            <a:ext cx="3810000" cy="30480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24479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69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dirty="0"/>
              <a:t>Concussion; Signs &amp; Symptoms</a:t>
            </a:r>
            <a:r>
              <a:rPr lang="en-US" dirty="0">
                <a:latin typeface="Garamond" charset="0"/>
              </a:rPr>
              <a:t/>
            </a:r>
            <a:br>
              <a:rPr lang="en-US" dirty="0">
                <a:latin typeface="Garamond" charset="0"/>
              </a:rPr>
            </a:br>
            <a:endParaRPr lang="en-US" dirty="0">
              <a:latin typeface="Garamond" charset="0"/>
            </a:endParaRPr>
          </a:p>
        </p:txBody>
      </p:sp>
      <p:graphicFrame>
        <p:nvGraphicFramePr>
          <p:cNvPr id="102533" name="Group 13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xmlns="" val="3637322515"/>
              </p:ext>
            </p:extLst>
          </p:nvPr>
        </p:nvGraphicFramePr>
        <p:xfrm>
          <a:off x="228600" y="1066800"/>
          <a:ext cx="8686800" cy="5584826"/>
        </p:xfrm>
        <a:graphic>
          <a:graphicData uri="http://schemas.openxmlformats.org/drawingml/2006/table">
            <a:tbl>
              <a:tblPr/>
              <a:tblGrid>
                <a:gridCol w="2801938"/>
                <a:gridCol w="2241550"/>
                <a:gridCol w="1589087"/>
                <a:gridCol w="2054225"/>
              </a:tblGrid>
              <a:tr h="530333">
                <a:tc gridSpan="4"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D62828"/>
                          </a:solidFill>
                          <a:effectLst/>
                          <a:latin typeface="+mj-lt"/>
                          <a:ea typeface="ＭＳ Ｐゴシック" charset="0"/>
                          <a:cs typeface="ＭＳ Ｐゴシック" charset="0"/>
                        </a:rPr>
                        <a:t>Table 2: Selected acute &amp; delayed signs &amp; symptoms suggestive of concussion 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40061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008E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Cognitive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D008E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008E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Somatic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D008E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008E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Affective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D008E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008E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Sleep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D008E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Disturbances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2D008E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443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Confusion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Anterograde amnesia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Retrograde amnesia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Loss of consciousness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Disorientation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Feeling </a:t>
                      </a:r>
                      <a:r>
                        <a:rPr kumimoji="0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“</a:t>
                      </a:r>
                      <a:r>
                        <a:rPr kumimoji="0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in a fog</a:t>
                      </a:r>
                      <a:r>
                        <a:rPr kumimoji="0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”</a:t>
                      </a:r>
                      <a:r>
                        <a:rPr kumimoji="0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,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</a:t>
                      </a:r>
                      <a:r>
                        <a:rPr kumimoji="0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“</a:t>
                      </a:r>
                      <a:r>
                        <a:rPr kumimoji="0" lang="en-US" altLang="ja-JP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zoned out</a:t>
                      </a:r>
                      <a:r>
                        <a:rPr kumimoji="0" lang="ja-JP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”</a:t>
                      </a:r>
                      <a:endParaRPr kumimoji="0" lang="en-US" altLang="ja-JP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Vacant stare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Inability to focus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Delayed verbal &amp;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motor responses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Slurred/incoherent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speech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Excessive drowsiness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Headache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Dizziness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Balance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disruption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Nausea/vomiting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Visual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disturbances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(photophobia,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blurry/double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vision)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Phonophobia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Emotional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  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lability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Times New Roman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Irritability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Fatigue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Anxiety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Sadness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Trouble falling asleep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Sleeping more than usual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ＭＳ Ｐゴシック" charset="0"/>
                          <a:cs typeface="Times New Roman" charset="0"/>
                        </a:rPr>
                        <a:t>Sleeping less than usual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861" name="TextBox 7"/>
          <p:cNvSpPr txBox="1">
            <a:spLocks noChangeArrowheads="1"/>
          </p:cNvSpPr>
          <p:nvPr/>
        </p:nvSpPr>
        <p:spPr bwMode="auto">
          <a:xfrm>
            <a:off x="4419600" y="5835650"/>
            <a:ext cx="4343400" cy="646113"/>
          </a:xfrm>
          <a:prstGeom prst="rect">
            <a:avLst/>
          </a:prstGeom>
          <a:solidFill>
            <a:srgbClr val="2D008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schemeClr val="bg1"/>
                </a:solidFill>
                <a:latin typeface="Garamond" charset="0"/>
              </a:rPr>
              <a:t>Team Physician Consensus </a:t>
            </a:r>
          </a:p>
          <a:p>
            <a:pPr algn="ctr" eaLnBrk="1" hangingPunct="1"/>
            <a:r>
              <a:rPr lang="en-US" sz="1800" b="1" dirty="0">
                <a:solidFill>
                  <a:schemeClr val="bg1"/>
                </a:solidFill>
                <a:latin typeface="Garamond" charset="0"/>
              </a:rPr>
              <a:t>Conference, Herring et al, 2011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152400" y="2209800"/>
            <a:ext cx="1600200" cy="45720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Oval 8"/>
          <p:cNvSpPr>
            <a:spLocks noChangeArrowheads="1"/>
          </p:cNvSpPr>
          <p:nvPr/>
        </p:nvSpPr>
        <p:spPr bwMode="auto">
          <a:xfrm>
            <a:off x="2895600" y="2209800"/>
            <a:ext cx="1600200" cy="457200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776034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Second Impact Syndrome (SIS) is caused by rapid swelling of the brain tissue whenever an athlete suffers a secondary concussive impact after the symptoms of the first concussion have yet to resolve. </a:t>
            </a:r>
          </a:p>
          <a:p>
            <a:r>
              <a:rPr lang="en-US" dirty="0" smtClean="0"/>
              <a:t>The brain needs adequate time to heal from an injury such as a concussion. </a:t>
            </a:r>
          </a:p>
          <a:p>
            <a:r>
              <a:rPr 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 second impact is often fatal</a:t>
            </a:r>
            <a:r>
              <a:rPr lang="en-US" dirty="0" smtClean="0"/>
              <a:t>, and those who do survive are severely disabled from this catastrophic injury</a:t>
            </a:r>
            <a:r>
              <a:rPr lang="en-US" dirty="0"/>
              <a:t>. </a:t>
            </a:r>
            <a:r>
              <a:rPr lang="en-US" b="1" u="sng" dirty="0">
                <a:solidFill>
                  <a:srgbClr val="FF0000"/>
                </a:solidFill>
              </a:rPr>
              <a:t>Extra caution should be taken before allowing an athlete to return to play prematurely. </a:t>
            </a:r>
            <a:endParaRPr lang="en-US" b="1" u="sng" dirty="0" smtClean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Second Impact Syndrome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4895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Primary Assessment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800"/>
              <a:t>Must be able to recognize and interpret the S/S of a head injury</a:t>
            </a:r>
          </a:p>
          <a:p>
            <a:r>
              <a:rPr lang="en-US" altLang="en-US" sz="2800"/>
              <a:t>If an athlete is unconscious, ALWAYS assume injury to the neck as well</a:t>
            </a:r>
          </a:p>
        </p:txBody>
      </p:sp>
      <p:pic>
        <p:nvPicPr>
          <p:cNvPr id="8196" name="Picture 4" descr="13089[1]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4667250" y="2662238"/>
            <a:ext cx="4000500" cy="24003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176210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Primary Assessment cont…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2400" i="1" u="sng" dirty="0"/>
              <a:t>Without moving the athlete, assess the airway</a:t>
            </a:r>
          </a:p>
          <a:p>
            <a:r>
              <a:rPr lang="en-US" altLang="en-US" sz="2400" dirty="0"/>
              <a:t>Athlete is breathing</a:t>
            </a:r>
          </a:p>
          <a:p>
            <a:r>
              <a:rPr lang="en-US" altLang="en-US" sz="2400" dirty="0"/>
              <a:t>Airway is obstructed</a:t>
            </a:r>
          </a:p>
          <a:p>
            <a:endParaRPr lang="en-US" altLang="en-US" sz="2400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400" i="1" u="sng" dirty="0"/>
              <a:t>Observe for S/S of head and neck injury</a:t>
            </a:r>
          </a:p>
          <a:p>
            <a:r>
              <a:rPr lang="en-US" altLang="en-US" sz="2400" dirty="0"/>
              <a:t>Face color</a:t>
            </a:r>
          </a:p>
          <a:p>
            <a:r>
              <a:rPr lang="en-US" altLang="en-US" sz="2400" dirty="0"/>
              <a:t>Skin condition</a:t>
            </a:r>
          </a:p>
          <a:p>
            <a:r>
              <a:rPr lang="en-US" altLang="en-US" sz="2400" dirty="0"/>
              <a:t>Pulse</a:t>
            </a:r>
          </a:p>
          <a:p>
            <a:r>
              <a:rPr lang="en-US" altLang="en-US" sz="2400" dirty="0"/>
              <a:t>Breathing</a:t>
            </a:r>
          </a:p>
          <a:p>
            <a:r>
              <a:rPr lang="en-US" altLang="en-US" sz="2400" dirty="0"/>
              <a:t>Pupils</a:t>
            </a:r>
          </a:p>
          <a:p>
            <a:r>
              <a:rPr lang="en-US" altLang="en-US" sz="2400" dirty="0" smtClean="0"/>
              <a:t>Edema (swelling)</a:t>
            </a:r>
            <a:endParaRPr lang="en-US" altLang="en-US" sz="2400" dirty="0"/>
          </a:p>
          <a:p>
            <a:r>
              <a:rPr lang="en-US" altLang="en-US" sz="2400" dirty="0" smtClean="0"/>
              <a:t>Ecchymosis (bruising)</a:t>
            </a:r>
            <a:endParaRPr lang="en-US" altLang="en-US" sz="2400" dirty="0"/>
          </a:p>
          <a:p>
            <a:r>
              <a:rPr lang="en-US" altLang="en-US" sz="2400" dirty="0"/>
              <a:t>Deformity</a:t>
            </a:r>
          </a:p>
        </p:txBody>
      </p:sp>
    </p:spTree>
    <p:extLst>
      <p:ext uri="{BB962C8B-B14F-4D97-AF65-F5344CB8AC3E}">
        <p14:creationId xmlns:p14="http://schemas.microsoft.com/office/powerpoint/2010/main" xmlns="" val="1144298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3.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1324</TotalTime>
  <Words>1039</Words>
  <Application>Microsoft Office PowerPoint</Application>
  <PresentationFormat>On-screen Show (4:3)</PresentationFormat>
  <Paragraphs>207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Concussions: Recognition, Assessment, Management, &amp; Return to Play Guidelines</vt:lpstr>
      <vt:lpstr>My Background</vt:lpstr>
      <vt:lpstr>What Is A Concussion?</vt:lpstr>
      <vt:lpstr>Signs and Symptoms</vt:lpstr>
      <vt:lpstr>Signs and Symptoms cont…</vt:lpstr>
      <vt:lpstr>Concussion; Signs &amp; Symptoms </vt:lpstr>
      <vt:lpstr>Second Impact Syndrome</vt:lpstr>
      <vt:lpstr>Primary Assessment </vt:lpstr>
      <vt:lpstr>Primary Assessment cont…</vt:lpstr>
      <vt:lpstr>Secondary Assessment</vt:lpstr>
      <vt:lpstr>Secondary Assessment cont…</vt:lpstr>
      <vt:lpstr>Secondary Assessment cont…</vt:lpstr>
      <vt:lpstr>Concussion Grades</vt:lpstr>
      <vt:lpstr>Protocol</vt:lpstr>
      <vt:lpstr>Criteria to Return to Play</vt:lpstr>
      <vt:lpstr>Criteria to Return to Play:  Mild Concussion</vt:lpstr>
      <vt:lpstr>Criteria to Return to Play:  Moderate Concussion</vt:lpstr>
      <vt:lpstr>Criteria to Return to Play:  Severe Concussion</vt:lpstr>
      <vt:lpstr>Concussion Management</vt:lpstr>
      <vt:lpstr>Home/School Activity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Concussions Prevention</dc:title>
  <dc:creator>wds</dc:creator>
  <cp:lastModifiedBy>WKS15</cp:lastModifiedBy>
  <cp:revision>35</cp:revision>
  <cp:lastPrinted>2014-06-20T17:35:28Z</cp:lastPrinted>
  <dcterms:created xsi:type="dcterms:W3CDTF">2014-05-22T20:56:17Z</dcterms:created>
  <dcterms:modified xsi:type="dcterms:W3CDTF">2015-08-19T14:04:39Z</dcterms:modified>
</cp:coreProperties>
</file>